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7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92B0-D90E-427C-AE2D-02EAC1BBAE6E}" type="datetimeFigureOut">
              <a:rPr lang="zh-CN" altLang="en-US" smtClean="0"/>
              <a:pPr/>
              <a:t>2020/4/27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64EC-D0BC-4967-81AC-D41747C87F0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92B0-D90E-427C-AE2D-02EAC1BBAE6E}" type="datetimeFigureOut">
              <a:rPr lang="zh-CN" altLang="en-US" smtClean="0"/>
              <a:pPr/>
              <a:t>2020/4/27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64EC-D0BC-4967-81AC-D41747C87F0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92B0-D90E-427C-AE2D-02EAC1BBAE6E}" type="datetimeFigureOut">
              <a:rPr lang="zh-CN" altLang="en-US" smtClean="0"/>
              <a:pPr/>
              <a:t>2020/4/27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64EC-D0BC-4967-81AC-D41747C87F0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92B0-D90E-427C-AE2D-02EAC1BBAE6E}" type="datetimeFigureOut">
              <a:rPr lang="zh-CN" altLang="en-US" smtClean="0"/>
              <a:pPr/>
              <a:t>2020/4/27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64EC-D0BC-4967-81AC-D41747C87F0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92B0-D90E-427C-AE2D-02EAC1BBAE6E}" type="datetimeFigureOut">
              <a:rPr lang="zh-CN" altLang="en-US" smtClean="0"/>
              <a:pPr/>
              <a:t>2020/4/27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64EC-D0BC-4967-81AC-D41747C87F0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92B0-D90E-427C-AE2D-02EAC1BBAE6E}" type="datetimeFigureOut">
              <a:rPr lang="zh-CN" altLang="en-US" smtClean="0"/>
              <a:pPr/>
              <a:t>2020/4/27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64EC-D0BC-4967-81AC-D41747C87F0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92B0-D90E-427C-AE2D-02EAC1BBAE6E}" type="datetimeFigureOut">
              <a:rPr lang="zh-CN" altLang="en-US" smtClean="0"/>
              <a:pPr/>
              <a:t>2020/4/27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64EC-D0BC-4967-81AC-D41747C87F0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92B0-D90E-427C-AE2D-02EAC1BBAE6E}" type="datetimeFigureOut">
              <a:rPr lang="zh-CN" altLang="en-US" smtClean="0"/>
              <a:pPr/>
              <a:t>2020/4/27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64EC-D0BC-4967-81AC-D41747C87F0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92B0-D90E-427C-AE2D-02EAC1BBAE6E}" type="datetimeFigureOut">
              <a:rPr lang="zh-CN" altLang="en-US" smtClean="0"/>
              <a:pPr/>
              <a:t>2020/4/27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64EC-D0BC-4967-81AC-D41747C87F0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92B0-D90E-427C-AE2D-02EAC1BBAE6E}" type="datetimeFigureOut">
              <a:rPr lang="zh-CN" altLang="en-US" smtClean="0"/>
              <a:pPr/>
              <a:t>2020/4/27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64EC-D0BC-4967-81AC-D41747C87F0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B92B0-D90E-427C-AE2D-02EAC1BBAE6E}" type="datetimeFigureOut">
              <a:rPr lang="zh-CN" altLang="en-US" smtClean="0"/>
              <a:pPr/>
              <a:t>2020/4/27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64EC-D0BC-4967-81AC-D41747C87F0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B92B0-D90E-427C-AE2D-02EAC1BBAE6E}" type="datetimeFigureOut">
              <a:rPr lang="zh-CN" altLang="en-US" smtClean="0"/>
              <a:pPr/>
              <a:t>2020/4/27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564EC-D0BC-4967-81AC-D41747C87F0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landagezhaoming@yahoo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/>
          <p:nvPr/>
        </p:nvSpPr>
        <p:spPr>
          <a:xfrm>
            <a:off x="611560" y="404664"/>
            <a:ext cx="2484437" cy="5842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>
            <a:spAutoFit/>
          </a:bodyPr>
          <a:lstStyle/>
          <a:p>
            <a:r>
              <a:rPr lang="zh-CN" sz="3200" b="1" dirty="0">
                <a:solidFill>
                  <a:srgbClr val="FFFF00"/>
                </a:solidFill>
                <a:latin typeface="楷体_GB2312"/>
              </a:rPr>
              <a:t> </a:t>
            </a:r>
            <a:r>
              <a:rPr lang="zh-CN" altLang="en-US" sz="3200" b="1" dirty="0" smtClean="0">
                <a:solidFill>
                  <a:srgbClr val="FFFF00"/>
                </a:solidFill>
                <a:latin typeface="楷体_GB2312"/>
              </a:rPr>
              <a:t>葛朝明</a:t>
            </a:r>
            <a:r>
              <a:rPr lang="zh-CN" sz="3200" b="1" dirty="0" smtClean="0">
                <a:solidFill>
                  <a:srgbClr val="FFFF00"/>
                </a:solidFill>
                <a:latin typeface="楷体_GB2312"/>
              </a:rPr>
              <a:t>教授</a:t>
            </a:r>
            <a:endParaRPr lang="zh-CN" sz="3200" b="1" dirty="0">
              <a:solidFill>
                <a:srgbClr val="FFFF00"/>
              </a:solidFill>
              <a:latin typeface="楷体_GB2312"/>
            </a:endParaRPr>
          </a:p>
        </p:txBody>
      </p:sp>
      <p:sp>
        <p:nvSpPr>
          <p:cNvPr id="6" name="矩形 11"/>
          <p:cNvSpPr/>
          <p:nvPr/>
        </p:nvSpPr>
        <p:spPr>
          <a:xfrm>
            <a:off x="3131840" y="476672"/>
            <a:ext cx="1970087" cy="4762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</a:pPr>
            <a:r>
              <a:rPr lang="zh-CN" sz="2800" b="1" dirty="0">
                <a:solidFill>
                  <a:srgbClr val="FF0000"/>
                </a:solidFill>
                <a:latin typeface="楷体_GB2312"/>
              </a:rPr>
              <a:t>博士生导师</a:t>
            </a:r>
          </a:p>
        </p:txBody>
      </p:sp>
      <p:sp>
        <p:nvSpPr>
          <p:cNvPr id="7" name="矩形 6"/>
          <p:cNvSpPr/>
          <p:nvPr/>
        </p:nvSpPr>
        <p:spPr>
          <a:xfrm>
            <a:off x="323528" y="1124744"/>
            <a:ext cx="640871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CN" altLang="zh-CN" sz="2000" dirty="0" smtClean="0">
                <a:latin typeface="楷体" pitchFamily="49" charset="-122"/>
                <a:ea typeface="楷体" pitchFamily="49" charset="-122"/>
              </a:rPr>
              <a:t>国家卫计委脑防委专家委员会及卒中建设管理委员会常务委员，中华医学会高压氧专业委员会全国委员、</a:t>
            </a:r>
            <a:r>
              <a:rPr lang="zh-CN" altLang="zh-CN" sz="2000" dirty="0" smtClean="0">
                <a:latin typeface="楷体" pitchFamily="49" charset="-122"/>
                <a:ea typeface="楷体" pitchFamily="49" charset="-122"/>
              </a:rPr>
              <a:t>常委甘肃省</a:t>
            </a:r>
            <a:r>
              <a:rPr lang="zh-CN" altLang="zh-CN" sz="2000" dirty="0" smtClean="0">
                <a:latin typeface="楷体" pitchFamily="49" charset="-122"/>
                <a:ea typeface="楷体" pitchFamily="49" charset="-122"/>
              </a:rPr>
              <a:t>领军人才，甘肃省</a:t>
            </a:r>
            <a:r>
              <a:rPr lang="en-US" altLang="zh-CN" sz="2000" dirty="0" smtClean="0">
                <a:latin typeface="楷体" pitchFamily="49" charset="-122"/>
                <a:ea typeface="楷体" pitchFamily="49" charset="-122"/>
              </a:rPr>
              <a:t>555</a:t>
            </a:r>
            <a:r>
              <a:rPr lang="zh-CN" altLang="zh-CN" sz="2000" dirty="0" smtClean="0">
                <a:latin typeface="楷体" pitchFamily="49" charset="-122"/>
                <a:ea typeface="楷体" pitchFamily="49" charset="-122"/>
              </a:rPr>
              <a:t>创新人才，甘肃省卫生厅中青年学术技术带头人，甘肃省神经内科质控中心主任、专家组</a:t>
            </a:r>
            <a:r>
              <a:rPr lang="zh-CN" altLang="zh-CN" sz="2000" dirty="0" smtClean="0">
                <a:latin typeface="楷体" pitchFamily="49" charset="-122"/>
                <a:ea typeface="楷体" pitchFamily="49" charset="-122"/>
              </a:rPr>
              <a:t>组长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；</a:t>
            </a:r>
            <a:endParaRPr lang="en-US" altLang="zh-CN" sz="2000" dirty="0" smtClean="0">
              <a:latin typeface="楷体" pitchFamily="49" charset="-122"/>
              <a:ea typeface="楷体" pitchFamily="49" charset="-122"/>
            </a:endParaRPr>
          </a:p>
          <a:p>
            <a:pPr marL="342900" lvl="0" indent="-3429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zh-CN" altLang="zh-CN" sz="2000" dirty="0" smtClean="0">
                <a:latin typeface="楷体" pitchFamily="49" charset="-122"/>
                <a:ea typeface="楷体" pitchFamily="49" charset="-122"/>
              </a:rPr>
              <a:t>葛朝明，</a:t>
            </a:r>
            <a:r>
              <a:rPr lang="zh-CN" altLang="zh-CN" sz="2000" b="1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zh-CN" sz="2000" dirty="0" smtClean="0">
                <a:latin typeface="楷体" pitchFamily="49" charset="-122"/>
                <a:ea typeface="楷体" pitchFamily="49" charset="-122"/>
              </a:rPr>
              <a:t>兰州大学第二医院、第二临床医学院，教授，主任医师，博士生、研究生导师</a:t>
            </a:r>
            <a:r>
              <a:rPr lang="zh-CN" altLang="en-US" sz="2000" dirty="0" smtClean="0">
                <a:latin typeface="楷体" pitchFamily="49" charset="-122"/>
                <a:ea typeface="楷体" pitchFamily="49" charset="-122"/>
              </a:rPr>
              <a:t>，</a:t>
            </a:r>
            <a:r>
              <a:rPr lang="zh-CN" altLang="zh-CN" sz="2000" dirty="0" smtClean="0">
                <a:latin typeface="楷体" pitchFamily="49" charset="-122"/>
                <a:ea typeface="楷体" pitchFamily="49" charset="-122"/>
              </a:rPr>
              <a:t>高级卒中中心主任</a:t>
            </a:r>
            <a:r>
              <a:rPr lang="zh-CN" altLang="zh-CN" sz="2000" dirty="0" smtClean="0"/>
              <a:t>。</a:t>
            </a:r>
            <a:endParaRPr lang="zh-CN" altLang="zh-CN" sz="2000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5536" y="3933056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69875">
              <a:lnSpc>
                <a:spcPct val="150000"/>
              </a:lnSpc>
              <a:buFont typeface="Wingdings" pitchFamily="2" charset="2"/>
              <a:buChar char="Ø"/>
            </a:pPr>
            <a:r>
              <a:rPr lang="zh-CN" altLang="zh-CN" sz="2400" dirty="0" smtClean="0">
                <a:latin typeface="黑体" pitchFamily="49" charset="-122"/>
                <a:ea typeface="黑体" pitchFamily="49" charset="-122"/>
              </a:rPr>
              <a:t>先后主持完成了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10</a:t>
            </a:r>
            <a:r>
              <a:rPr lang="zh-CN" altLang="zh-CN" sz="2400" dirty="0" smtClean="0">
                <a:latin typeface="黑体" pitchFamily="49" charset="-122"/>
                <a:ea typeface="黑体" pitchFamily="49" charset="-122"/>
              </a:rPr>
              <a:t>余项科研课题及参与完成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5</a:t>
            </a:r>
            <a:r>
              <a:rPr lang="zh-CN" altLang="zh-CN" sz="2400" dirty="0" smtClean="0">
                <a:latin typeface="黑体" pitchFamily="49" charset="-122"/>
                <a:ea typeface="黑体" pitchFamily="49" charset="-122"/>
              </a:rPr>
              <a:t>项科研课题并通过省科技厅鉴定，获省部级三等奖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zh-CN" sz="2400" dirty="0" smtClean="0">
                <a:latin typeface="黑体" pitchFamily="49" charset="-122"/>
                <a:ea typeface="黑体" pitchFamily="49" charset="-122"/>
              </a:rPr>
              <a:t>项，厅级二等奖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zh-CN" sz="2400" dirty="0" smtClean="0">
                <a:latin typeface="黑体" pitchFamily="49" charset="-122"/>
                <a:ea typeface="黑体" pitchFamily="49" charset="-122"/>
              </a:rPr>
              <a:t>项、三等奖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zh-CN" sz="2400" dirty="0" smtClean="0">
                <a:latin typeface="黑体" pitchFamily="49" charset="-122"/>
                <a:ea typeface="黑体" pitchFamily="49" charset="-122"/>
              </a:rPr>
              <a:t>项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.</a:t>
            </a:r>
            <a:r>
              <a:rPr lang="zh-CN" altLang="zh-CN" sz="2400" dirty="0" smtClean="0">
                <a:latin typeface="黑体" pitchFamily="49" charset="-122"/>
                <a:ea typeface="黑体" pitchFamily="49" charset="-122"/>
              </a:rPr>
              <a:t>已发表学术论文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40</a:t>
            </a:r>
            <a:r>
              <a:rPr lang="zh-CN" altLang="zh-CN" sz="2400" dirty="0" smtClean="0">
                <a:latin typeface="黑体" pitchFamily="49" charset="-122"/>
                <a:ea typeface="黑体" pitchFamily="49" charset="-122"/>
              </a:rPr>
              <a:t>余篇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,</a:t>
            </a:r>
            <a:r>
              <a:rPr lang="zh-CN" altLang="zh-CN" sz="2400" dirty="0" smtClean="0">
                <a:latin typeface="黑体" pitchFamily="49" charset="-122"/>
                <a:ea typeface="黑体" pitchFamily="49" charset="-122"/>
              </a:rPr>
              <a:t>其中国际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SCI</a:t>
            </a:r>
            <a:r>
              <a:rPr lang="zh-CN" altLang="zh-CN" sz="2400" dirty="0" smtClean="0">
                <a:latin typeface="黑体" pitchFamily="49" charset="-122"/>
                <a:ea typeface="黑体" pitchFamily="49" charset="-122"/>
              </a:rPr>
              <a:t>刊物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6</a:t>
            </a:r>
            <a:r>
              <a:rPr lang="zh-CN" altLang="zh-CN" sz="2400" dirty="0" smtClean="0">
                <a:latin typeface="黑体" pitchFamily="49" charset="-122"/>
                <a:ea typeface="黑体" pitchFamily="49" charset="-122"/>
              </a:rPr>
              <a:t>篇，国家级</a:t>
            </a:r>
            <a:r>
              <a:rPr lang="en-US" altLang="zh-CN" sz="2400" dirty="0" smtClean="0">
                <a:latin typeface="黑体" pitchFamily="49" charset="-122"/>
                <a:ea typeface="黑体" pitchFamily="49" charset="-122"/>
              </a:rPr>
              <a:t>30</a:t>
            </a:r>
            <a:r>
              <a:rPr lang="zh-CN" altLang="zh-CN" sz="2400" dirty="0" smtClean="0">
                <a:latin typeface="黑体" pitchFamily="49" charset="-122"/>
                <a:ea typeface="黑体" pitchFamily="49" charset="-122"/>
              </a:rPr>
              <a:t>余篇，出版专著一部。</a:t>
            </a:r>
            <a:endParaRPr lang="en-US" altLang="zh-CN" sz="2400" b="1" dirty="0">
              <a:latin typeface="黑体" pitchFamily="49" charset="-122"/>
              <a:ea typeface="黑体" pitchFamily="49" charset="-122"/>
            </a:endParaRPr>
          </a:p>
        </p:txBody>
      </p:sp>
      <p:pic>
        <p:nvPicPr>
          <p:cNvPr id="1026" name="图片 2" descr="葛朝明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88640"/>
            <a:ext cx="1656184" cy="247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3263" y="1268760"/>
            <a:ext cx="8496944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硕士生导师院内项目，甘肃省脑卒中数据库防控模式的建立及高危人群队列干预，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</a:rPr>
              <a:t>2016-2019</a:t>
            </a: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，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</a:rPr>
              <a:t>5</a:t>
            </a: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万元，在研，主持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甘肃省自然科学基金项目，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</a:rPr>
              <a:t>1506RJZA241</a:t>
            </a: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，高压氧通过调节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</a:rPr>
              <a:t>ET-1</a:t>
            </a: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、</a:t>
            </a:r>
            <a:r>
              <a:rPr lang="en-US" altLang="zh-CN" dirty="0" err="1" smtClean="0">
                <a:latin typeface="楷体" panose="02010609060101010101" charset="-122"/>
                <a:ea typeface="楷体" panose="02010609060101010101" charset="-122"/>
              </a:rPr>
              <a:t>eNOS</a:t>
            </a: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及其受体的表达参与脑循环的调节，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</a:rPr>
              <a:t>2016-2019</a:t>
            </a: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，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</a:rPr>
              <a:t>3</a:t>
            </a: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万元，已结题，主持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兰州市科技计划项目，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</a:rPr>
              <a:t>2015-3-123</a:t>
            </a: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，甘肃省脑卒中区域化及个体化防控数据库（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</a:rPr>
              <a:t>MISOS</a:t>
            </a: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）的建立，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</a:rPr>
              <a:t>2015-2018</a:t>
            </a: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，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</a:rPr>
              <a:t>15</a:t>
            </a: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万元，已结题，主持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兰州市人才创新创业项目，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</a:rPr>
              <a:t>2014-RC-75</a:t>
            </a: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，甘肃省脑卒中高危人群筛查及区域化防治，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</a:rPr>
              <a:t> 2015-2019 </a:t>
            </a: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年，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</a:rPr>
              <a:t> 10 </a:t>
            </a: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万元，在研，主持。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国家卫计委脑卒中防治中心项目，急性缺血性脑卒中患者血小板功能检测，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</a:rPr>
              <a:t>2013-2015</a:t>
            </a: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年，已结题，主持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甘肃省自然科学基金项目，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</a:rPr>
              <a:t>1107RJZA082</a:t>
            </a: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，荧光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</a:rPr>
              <a:t>PCR</a:t>
            </a: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检测高压氧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</a:rPr>
              <a:t>(HBO)</a:t>
            </a: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作用实验兔脑血管前、后循环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</a:rPr>
              <a:t>ET-1</a:t>
            </a: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和</a:t>
            </a:r>
            <a:r>
              <a:rPr lang="en-US" altLang="zh-CN" dirty="0" err="1" smtClean="0">
                <a:latin typeface="楷体" panose="02010609060101010101" charset="-122"/>
                <a:ea typeface="楷体" panose="02010609060101010101" charset="-122"/>
              </a:rPr>
              <a:t>eNOS</a:t>
            </a: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的表达，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</a:rPr>
              <a:t>2011/01-2013/12</a:t>
            </a: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，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</a:rPr>
              <a:t>3</a:t>
            </a: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万元</a:t>
            </a:r>
            <a:r>
              <a:rPr lang="en-US" altLang="zh-CN" dirty="0" smtClean="0">
                <a:latin typeface="楷体" panose="02010609060101010101" charset="-122"/>
                <a:ea typeface="楷体" panose="02010609060101010101" charset="-122"/>
              </a:rPr>
              <a:t>,</a:t>
            </a:r>
            <a:r>
              <a:rPr lang="zh-CN" altLang="zh-CN" dirty="0" smtClean="0">
                <a:latin typeface="楷体" panose="02010609060101010101" charset="-122"/>
                <a:ea typeface="楷体" panose="02010609060101010101" charset="-122"/>
              </a:rPr>
              <a:t>已结题、主持</a:t>
            </a:r>
          </a:p>
        </p:txBody>
      </p:sp>
      <p:sp>
        <p:nvSpPr>
          <p:cNvPr id="3" name="矩形 2"/>
          <p:cNvSpPr/>
          <p:nvPr/>
        </p:nvSpPr>
        <p:spPr>
          <a:xfrm>
            <a:off x="539552" y="764704"/>
            <a:ext cx="3895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b="1" dirty="0" smtClean="0">
                <a:latin typeface="楷体" panose="02010609060101010101" charset="-122"/>
                <a:ea typeface="楷体" panose="02010609060101010101" charset="-122"/>
              </a:rPr>
              <a:t>部分</a:t>
            </a:r>
            <a:r>
              <a:rPr lang="zh-CN" altLang="zh-CN" b="1" dirty="0" smtClean="0">
                <a:latin typeface="楷体" panose="02010609060101010101" charset="-122"/>
                <a:ea typeface="楷体" panose="02010609060101010101" charset="-122"/>
              </a:rPr>
              <a:t>主持</a:t>
            </a:r>
            <a:r>
              <a:rPr lang="en-US" altLang="zh-CN" b="1" dirty="0" smtClean="0">
                <a:latin typeface="楷体" panose="02010609060101010101" charset="-122"/>
                <a:ea typeface="楷体" panose="02010609060101010101" charset="-122"/>
              </a:rPr>
              <a:t>/</a:t>
            </a:r>
            <a:r>
              <a:rPr lang="zh-CN" altLang="zh-CN" b="1" dirty="0" smtClean="0">
                <a:latin typeface="楷体" panose="02010609060101010101" charset="-122"/>
                <a:ea typeface="楷体" panose="02010609060101010101" charset="-122"/>
              </a:rPr>
              <a:t>参与科研课题</a:t>
            </a:r>
            <a:endParaRPr lang="en-US" altLang="zh-C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1520" y="460495"/>
            <a:ext cx="849694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sz="3200" b="1" dirty="0">
                <a:latin typeface="楷体" panose="02010609060101010101" charset="-122"/>
                <a:ea typeface="楷体" panose="02010609060101010101" charset="-122"/>
              </a:rPr>
              <a:t>获奖情况</a:t>
            </a:r>
            <a:endParaRPr lang="zh-CN" sz="3200" dirty="0">
              <a:latin typeface="楷体" panose="02010609060101010101" charset="-122"/>
              <a:ea typeface="楷体" panose="02010609060101010101" charset="-122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zh-CN" altLang="zh-CN" b="1" dirty="0" smtClean="0"/>
              <a:t>葛朝明</a:t>
            </a:r>
            <a:r>
              <a:rPr lang="zh-CN" altLang="zh-CN" dirty="0" smtClean="0"/>
              <a:t>（</a:t>
            </a:r>
            <a:r>
              <a:rPr lang="en-US" altLang="zh-CN" dirty="0" smtClean="0"/>
              <a:t>3/6</a:t>
            </a:r>
            <a:r>
              <a:rPr lang="zh-CN" altLang="zh-CN" dirty="0" smtClean="0"/>
              <a:t>），《</a:t>
            </a:r>
            <a:r>
              <a:rPr lang="en-US" altLang="zh-CN" dirty="0" smtClean="0"/>
              <a:t>Efficacy of Granulocyte-Colony Stimulating Factor in patients with Stroke: a meta-analysis of randomized controlled trials</a:t>
            </a:r>
            <a:r>
              <a:rPr lang="zh-CN" altLang="zh-CN" dirty="0" smtClean="0"/>
              <a:t>》，国家卫生计生委脑防委，</a:t>
            </a:r>
            <a:r>
              <a:rPr lang="en-US" altLang="zh-CN" dirty="0" smtClean="0"/>
              <a:t>2016</a:t>
            </a:r>
            <a:r>
              <a:rPr lang="zh-CN" altLang="zh-CN" dirty="0" smtClean="0"/>
              <a:t>年中国卒中大会优秀论文北斗奖，</a:t>
            </a:r>
            <a:r>
              <a:rPr lang="en-US" altLang="zh-CN" dirty="0" smtClean="0"/>
              <a:t>2016</a:t>
            </a:r>
            <a:r>
              <a:rPr lang="zh-CN" altLang="zh-CN" dirty="0" smtClean="0"/>
              <a:t>年；甘肃省神经病学学术委员会，第二届甘肃省神经病学萃英论坛优秀论文二等奖，</a:t>
            </a:r>
            <a:r>
              <a:rPr lang="en-US" altLang="zh-CN" dirty="0" smtClean="0"/>
              <a:t>2016</a:t>
            </a:r>
            <a:r>
              <a:rPr lang="zh-CN" altLang="zh-CN" dirty="0" smtClean="0"/>
              <a:t>年；甘肃省神经病学学术委员会，</a:t>
            </a:r>
            <a:r>
              <a:rPr lang="en-US" altLang="zh-CN" dirty="0" smtClean="0"/>
              <a:t>2016</a:t>
            </a:r>
            <a:r>
              <a:rPr lang="zh-CN" altLang="zh-CN" dirty="0" smtClean="0"/>
              <a:t>年甘肃省神经病学年会暨神经内科质控年会步长杯二等奖，</a:t>
            </a:r>
            <a:r>
              <a:rPr lang="en-US" altLang="zh-CN" dirty="0" smtClean="0"/>
              <a:t>2016</a:t>
            </a:r>
            <a:r>
              <a:rPr lang="zh-CN" altLang="zh-CN" dirty="0" smtClean="0"/>
              <a:t>年</a:t>
            </a:r>
            <a:r>
              <a:rPr lang="en-US" altLang="zh-CN" dirty="0" smtClean="0"/>
              <a:t> .</a:t>
            </a:r>
          </a:p>
          <a:p>
            <a:pPr marL="342900" lvl="0" indent="-342900">
              <a:buFont typeface="+mj-lt"/>
              <a:buAutoNum type="arabicPeriod"/>
            </a:pPr>
            <a:r>
              <a:rPr lang="zh-CN" altLang="zh-CN" b="1" dirty="0" smtClean="0"/>
              <a:t>葛朝明 ，</a:t>
            </a:r>
            <a:r>
              <a:rPr lang="zh-CN" altLang="zh-CN" dirty="0" smtClean="0"/>
              <a:t>国家</a:t>
            </a:r>
            <a:r>
              <a:rPr lang="zh-CN" altLang="zh-CN" dirty="0" smtClean="0"/>
              <a:t>卫生计生委脑卒中防治工程委员会，</a:t>
            </a:r>
            <a:r>
              <a:rPr lang="en-US" altLang="zh-CN" dirty="0" smtClean="0"/>
              <a:t>2016</a:t>
            </a:r>
            <a:r>
              <a:rPr lang="zh-CN" altLang="zh-CN" dirty="0" smtClean="0"/>
              <a:t>年国家卫生计生委脑卒中防治工程委员会“突出贡献专家奖” ，</a:t>
            </a:r>
            <a:r>
              <a:rPr lang="en-US" altLang="zh-CN" dirty="0" smtClean="0"/>
              <a:t>2016</a:t>
            </a:r>
            <a:r>
              <a:rPr lang="zh-CN" altLang="zh-CN" dirty="0" smtClean="0"/>
              <a:t>年</a:t>
            </a:r>
            <a:endParaRPr lang="en-US" altLang="zh-CN" dirty="0" smtClean="0"/>
          </a:p>
          <a:p>
            <a:pPr marL="342900" lvl="0" indent="-342900">
              <a:buFont typeface="+mj-lt"/>
              <a:buAutoNum type="arabicPeriod"/>
            </a:pPr>
            <a:r>
              <a:rPr lang="zh-CN" altLang="zh-CN" b="1" dirty="0" smtClean="0"/>
              <a:t>葛朝明</a:t>
            </a:r>
            <a:r>
              <a:rPr lang="zh-CN" altLang="zh-CN" dirty="0" smtClean="0"/>
              <a:t>（</a:t>
            </a:r>
            <a:r>
              <a:rPr lang="en-US" altLang="zh-CN" dirty="0" smtClean="0"/>
              <a:t>1/7</a:t>
            </a:r>
            <a:r>
              <a:rPr lang="zh-CN" altLang="zh-CN" dirty="0" smtClean="0"/>
              <a:t>），荧光</a:t>
            </a:r>
            <a:r>
              <a:rPr lang="en-US" altLang="zh-CN" dirty="0" smtClean="0"/>
              <a:t>PCR</a:t>
            </a:r>
            <a:r>
              <a:rPr lang="zh-CN" altLang="zh-CN" dirty="0" smtClean="0"/>
              <a:t>检测高压氧（</a:t>
            </a:r>
            <a:r>
              <a:rPr lang="en-US" altLang="zh-CN" dirty="0" smtClean="0"/>
              <a:t>HBO</a:t>
            </a:r>
            <a:r>
              <a:rPr lang="zh-CN" altLang="zh-CN" dirty="0" smtClean="0"/>
              <a:t>）作用实验兔脑血管前、后循环</a:t>
            </a:r>
            <a:r>
              <a:rPr lang="en-US" altLang="zh-CN" dirty="0" smtClean="0"/>
              <a:t>ET-1</a:t>
            </a:r>
            <a:r>
              <a:rPr lang="zh-CN" altLang="zh-CN" dirty="0" smtClean="0"/>
              <a:t>和</a:t>
            </a:r>
            <a:r>
              <a:rPr lang="en-US" altLang="zh-CN" dirty="0" err="1" smtClean="0"/>
              <a:t>eNOS</a:t>
            </a:r>
            <a:r>
              <a:rPr lang="zh-CN" altLang="zh-CN" dirty="0" smtClean="0"/>
              <a:t>的表达，甘肃省医学会，甘肃省医学科技奖二等奖，</a:t>
            </a:r>
            <a:r>
              <a:rPr lang="en-US" altLang="zh-CN" dirty="0" smtClean="0"/>
              <a:t>2015</a:t>
            </a:r>
            <a:r>
              <a:rPr lang="zh-CN" altLang="zh-CN" dirty="0" smtClean="0"/>
              <a:t>年</a:t>
            </a:r>
            <a:r>
              <a:rPr lang="en-US" altLang="zh-CN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zh-CN" altLang="zh-CN" b="1" dirty="0" smtClean="0"/>
              <a:t>葛朝明</a:t>
            </a:r>
            <a:r>
              <a:rPr lang="zh-CN" altLang="zh-CN" dirty="0" smtClean="0"/>
              <a:t>，</a:t>
            </a:r>
            <a:r>
              <a:rPr lang="en-US" altLang="zh-CN" dirty="0" smtClean="0"/>
              <a:t>BPRS</a:t>
            </a:r>
            <a:r>
              <a:rPr lang="zh-CN" altLang="zh-CN" dirty="0" smtClean="0"/>
              <a:t>、</a:t>
            </a:r>
            <a:r>
              <a:rPr lang="en-US" altLang="zh-CN" dirty="0" smtClean="0"/>
              <a:t>HDS</a:t>
            </a:r>
            <a:r>
              <a:rPr lang="zh-CN" altLang="zh-CN" dirty="0" smtClean="0"/>
              <a:t>、</a:t>
            </a:r>
            <a:r>
              <a:rPr lang="en-US" altLang="zh-CN" dirty="0" smtClean="0"/>
              <a:t>ADL</a:t>
            </a:r>
            <a:r>
              <a:rPr lang="zh-CN" altLang="zh-CN" dirty="0" smtClean="0"/>
              <a:t>测定对高压氧治疗脑外伤后精神、智能障碍的疗效评估，甘肃省医学会，甘肃医学科技奖三等奖，</a:t>
            </a:r>
            <a:r>
              <a:rPr lang="en-US" altLang="zh-CN" dirty="0" smtClean="0"/>
              <a:t>2009</a:t>
            </a:r>
            <a:r>
              <a:rPr lang="zh-CN" altLang="zh-CN" dirty="0" smtClean="0"/>
              <a:t>年</a:t>
            </a:r>
            <a:endParaRPr lang="en-US" altLang="zh-CN" dirty="0" smtClean="0"/>
          </a:p>
          <a:p>
            <a:pPr marL="342900" lvl="0" indent="-342900">
              <a:buFont typeface="+mj-lt"/>
              <a:buAutoNum type="arabicPeriod"/>
            </a:pPr>
            <a:r>
              <a:rPr lang="zh-CN" altLang="zh-CN" b="1" dirty="0" smtClean="0"/>
              <a:t>葛朝明</a:t>
            </a:r>
            <a:r>
              <a:rPr lang="zh-CN" altLang="zh-CN" dirty="0" smtClean="0"/>
              <a:t>，颅内感染患者</a:t>
            </a:r>
            <a:r>
              <a:rPr lang="en-US" altLang="zh-CN" dirty="0" smtClean="0"/>
              <a:t>MMP-9</a:t>
            </a:r>
            <a:r>
              <a:rPr lang="zh-CN" altLang="zh-CN" dirty="0" smtClean="0"/>
              <a:t>、</a:t>
            </a:r>
            <a:r>
              <a:rPr lang="en-US" altLang="zh-CN" dirty="0" smtClean="0"/>
              <a:t>NSE</a:t>
            </a:r>
            <a:r>
              <a:rPr lang="zh-CN" altLang="zh-CN" dirty="0" smtClean="0"/>
              <a:t>及</a:t>
            </a:r>
            <a:r>
              <a:rPr lang="en-US" altLang="zh-CN" dirty="0" smtClean="0"/>
              <a:t>CRP</a:t>
            </a:r>
            <a:r>
              <a:rPr lang="zh-CN" altLang="zh-CN" dirty="0" smtClean="0"/>
              <a:t>的检测及其临床意义的研究，甘肃省医学会，甘肃医学科技奖三等奖，</a:t>
            </a:r>
            <a:r>
              <a:rPr lang="en-US" altLang="zh-CN" dirty="0" smtClean="0"/>
              <a:t>2009</a:t>
            </a:r>
            <a:r>
              <a:rPr lang="zh-CN" altLang="zh-CN" dirty="0" smtClean="0"/>
              <a:t>年</a:t>
            </a:r>
            <a:endParaRPr lang="zh-CN" b="1" dirty="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67544" y="5229200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b="1" dirty="0" smtClean="0">
              <a:latin typeface="楷体" panose="02010609060101010101" charset="-122"/>
              <a:ea typeface="楷体" panose="02010609060101010101" charset="-122"/>
            </a:endParaRPr>
          </a:p>
          <a:p>
            <a:r>
              <a:rPr lang="zh-CN" altLang="zh-CN" dirty="0" smtClean="0"/>
              <a:t>邮箱：</a:t>
            </a:r>
            <a:r>
              <a:rPr lang="en-US" altLang="zh-CN" dirty="0" smtClean="0">
                <a:hlinkClick r:id="rId2"/>
              </a:rPr>
              <a:t>13893285120@163.com</a:t>
            </a:r>
            <a:endParaRPr lang="zh-CN" altLang="zh-C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539</Words>
  <Application>Microsoft Office PowerPoint</Application>
  <PresentationFormat>全屏显示(4:3)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lzu</dc:creator>
  <cp:lastModifiedBy>lzu</cp:lastModifiedBy>
  <cp:revision>3</cp:revision>
  <dcterms:created xsi:type="dcterms:W3CDTF">2020-04-27T02:21:31Z</dcterms:created>
  <dcterms:modified xsi:type="dcterms:W3CDTF">2020-04-27T07:04:17Z</dcterms:modified>
</cp:coreProperties>
</file>